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66" r:id="rId4"/>
    <p:sldId id="267" r:id="rId5"/>
    <p:sldId id="260" r:id="rId6"/>
    <p:sldId id="261" r:id="rId7"/>
    <p:sldId id="268" r:id="rId8"/>
    <p:sldId id="259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53"/>
  </p:normalViewPr>
  <p:slideViewPr>
    <p:cSldViewPr snapToGrid="0" snapToObjects="1">
      <p:cViewPr varScale="1">
        <p:scale>
          <a:sx n="106" d="100"/>
          <a:sy n="106" d="100"/>
        </p:scale>
        <p:origin x="6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51677-89B3-6F47-983B-30C2B2DB58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AED490-AEC5-F541-946A-88A8A71DED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D1004D-439A-9346-888D-AE35749E0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8755-4168-0D46-ACC6-CDF92F68F9AD}" type="datetimeFigureOut">
              <a:rPr lang="en-US" smtClean="0"/>
              <a:t>9/27/21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78185-38D4-7C4A-95E7-991CCE3D7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7BC05-A642-1E42-BA5E-2B12E6516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47ABB-DEF1-6944-995D-61B82B6DD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42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8B509-FB86-9348-BD91-5A7E0A1DD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2C439-8348-5446-9E0D-B873D4B09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88F55-BCC0-A541-9DCA-0E834B570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8755-4168-0D46-ACC6-CDF92F68F9AD}" type="datetimeFigureOut">
              <a:rPr lang="en-US" smtClean="0"/>
              <a:t>9/27/21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1E3AB0-F1E5-6D4D-B9CD-647C32908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BEB3B-E447-3D4A-8EC4-376DCCADA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47ABB-DEF1-6944-995D-61B82B6DD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720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E292E-B5C2-8E4F-BF11-18CEDA24F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ECE2DA-A458-BA44-9BBF-CFAE10244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C3EC7-028C-BF4B-8D7B-D127C1118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8755-4168-0D46-ACC6-CDF92F68F9AD}" type="datetimeFigureOut">
              <a:rPr lang="en-US" smtClean="0"/>
              <a:t>9/27/21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60DFF-69A7-1148-86FB-983EF320D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8AC27-7610-6F48-9F87-BE5709599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47ABB-DEF1-6944-995D-61B82B6DD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373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FA0E3-34B5-AB42-ACA9-EBED46562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8349A-5624-004E-9BB7-D1A01E0D74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74A8F9-3B33-D34A-851E-D6C4B3865B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7DA1BB-E954-9D4A-A16B-4CE10E3F1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8755-4168-0D46-ACC6-CDF92F68F9AD}" type="datetimeFigureOut">
              <a:rPr lang="en-US" smtClean="0"/>
              <a:t>9/27/21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5A03FE-E0CC-3F4D-A768-C8A6B81B7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3FBF58-20F7-DE46-812D-E394159CF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47ABB-DEF1-6944-995D-61B82B6DD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899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45A63-D979-F34C-B7E0-B2B363563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DA57D-193E-CA40-BA71-1EC580F87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446933-59EA-E54A-BC82-BAE7F06389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146569-55D2-FE44-88C7-CE33A8071F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C7D4D3-96A4-5C44-A9D3-DA82E1C56E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348A8-BF17-2842-9E61-3375055A6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8755-4168-0D46-ACC6-CDF92F68F9AD}" type="datetimeFigureOut">
              <a:rPr lang="en-US" smtClean="0"/>
              <a:t>9/27/21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CD37F3-D0FD-754C-9732-8ADFDAC84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3C22D4-4527-0946-B8AC-9848BC909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47ABB-DEF1-6944-995D-61B82B6DD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962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0551B-CA1A-C24B-B142-C72142B5E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644107-15B4-F24C-B489-2D0DC62EB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8755-4168-0D46-ACC6-CDF92F68F9AD}" type="datetimeFigureOut">
              <a:rPr lang="en-US" smtClean="0"/>
              <a:t>9/27/21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F61509-B610-BD4A-92FB-2AA6F1960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99F400-4C4F-2D4D-8869-F238142F1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47ABB-DEF1-6944-995D-61B82B6DD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519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9C683D-0587-9943-B6F0-7E5AC6B58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8755-4168-0D46-ACC6-CDF92F68F9AD}" type="datetimeFigureOut">
              <a:rPr lang="en-US" smtClean="0"/>
              <a:t>9/27/21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C6C257-17CD-7840-9DD6-4DF88919B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8CF4F7-3032-7444-B241-5358C1331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47ABB-DEF1-6944-995D-61B82B6DD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610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1CD5D-76EA-E848-B7E6-D4EEEAC9B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C3341-3ED4-E84E-B5F8-CE885A14F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7FDA9-A7E1-E04B-8830-68903D9A6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665072-F9FB-C741-87C1-79949D1E4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8755-4168-0D46-ACC6-CDF92F68F9AD}" type="datetimeFigureOut">
              <a:rPr lang="en-US" smtClean="0"/>
              <a:t>9/27/21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5555C7-7A25-F64C-BA8A-FA74B6A9A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ED1D8E-85E7-6E46-896D-7DF7165A8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47ABB-DEF1-6944-995D-61B82B6DD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52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B1A8D-27D5-144E-A58C-E5309C913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B13D2-4054-104A-9D57-24E7A163FF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5ACE0-21C0-7042-9240-A490B8D860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44D33-7686-E94E-8B8A-BA9B3D2BA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8755-4168-0D46-ACC6-CDF92F68F9AD}" type="datetimeFigureOut">
              <a:rPr lang="en-US" smtClean="0"/>
              <a:t>9/27/21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6BD4D-7355-B443-BF37-09889DDA8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F4E75F-A328-5440-99CF-A2575264B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47ABB-DEF1-6944-995D-61B82B6DD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744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13315-D4F5-6C45-9BB7-B3DBA7350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B217A4-123C-8048-B65B-439F2514BF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3D12A-DB2C-0F44-B72F-B3C15C1F3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8755-4168-0D46-ACC6-CDF92F68F9AD}" type="datetimeFigureOut">
              <a:rPr lang="en-US" smtClean="0"/>
              <a:t>9/27/21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0BCF7-6CBF-9945-BC66-1B697934D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A7402-C4C9-514F-A2F9-96C3F2325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47ABB-DEF1-6944-995D-61B82B6DD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916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49134C-8DF7-CF4D-8BEE-0FE041DD7D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6C0ED0-48D3-7A48-835D-3CEDA863CA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DEAA8-085D-AE46-AD2F-E99CB92D1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8755-4168-0D46-ACC6-CDF92F68F9AD}" type="datetimeFigureOut">
              <a:rPr lang="en-US" smtClean="0"/>
              <a:t>9/27/21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36B77-DBE6-F144-803F-B7A2C002A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0B199B-7865-3E43-8166-802F26588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47ABB-DEF1-6944-995D-61B82B6DD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395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22C8B6-3D26-B04E-93F5-53D9C1AD8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399A30-B5E0-7F42-809D-A1231F8C8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12807-E8C3-BB4A-9262-4CD63172D7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48755-4168-0D46-ACC6-CDF92F68F9AD}" type="datetimeFigureOut">
              <a:rPr lang="en-US" smtClean="0"/>
              <a:t>9/27/21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0497C-100F-0A4E-8237-C9048DAC7C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08ECA-2A28-E948-BFDF-8C183463E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47ABB-DEF1-6944-995D-61B82B6DD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11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F25D9-C3DB-4F4E-83A7-9C37059551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Shiny Fluxer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F22D39-34A2-C54A-B0CD-74E3FFBB27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2021-09-27</a:t>
            </a:r>
          </a:p>
        </p:txBody>
      </p:sp>
    </p:spTree>
    <p:extLst>
      <p:ext uri="{BB962C8B-B14F-4D97-AF65-F5344CB8AC3E}">
        <p14:creationId xmlns:p14="http://schemas.microsoft.com/office/powerpoint/2010/main" val="1105684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D0686-E6F6-E04B-97EC-229AD8F3A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8211"/>
            <a:ext cx="1051560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What’s new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C1CFF6B-F258-1F49-81A2-CAA003136C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5824294"/>
              </p:ext>
            </p:extLst>
          </p:nvPr>
        </p:nvGraphicFramePr>
        <p:xfrm>
          <a:off x="838200" y="1288181"/>
          <a:ext cx="10515600" cy="44500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17309855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126446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Bad Example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833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Strictly only 13C  tracer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15N glutamine tracer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460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Presently only U-13C tracers [this will change]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1-[13C]-glucose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961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Differentiate between ”Compound” and “Feature”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44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highlight>
                            <a:srgbClr val="00FF00"/>
                          </a:highlight>
                        </a:rPr>
                        <a:t>New  feature labels </a:t>
                      </a:r>
                      <a:r>
                        <a:rPr lang="en-US" dirty="0"/>
                        <a:t>(next slide)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Aspartic_Acid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431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One chem. modifications, e.g. 1Bz, per base comp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Tyr_M1Bz, Tyr_M2Bz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924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Only one adduct per base compound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Tyr_M2Bz_AH, TyrM2Bz_ANH4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827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 Fragments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Tyr_M2Bz_F167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960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Only one 15N and 2H state per compound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Glutamine_N1, glutamine_N2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486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00FF00"/>
                          </a:highlight>
                        </a:rPr>
                        <a:t>Base compounds must be in database </a:t>
                      </a:r>
                      <a:r>
                        <a:rPr lang="en-US" dirty="0"/>
                        <a:t>[excel sheet]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 entry for glutamine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246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Modifications must be found in MOD </a:t>
                      </a:r>
                      <a:r>
                        <a:rPr lang="en-US" dirty="0" err="1"/>
                        <a:t>db</a:t>
                      </a:r>
                      <a:r>
                        <a:rPr lang="en-US" dirty="0"/>
                        <a:t> [excel sheet]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 entry for </a:t>
                      </a:r>
                      <a:r>
                        <a:rPr lang="en-US" dirty="0" err="1"/>
                        <a:t>Bz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40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Adducts must be found in ADD </a:t>
                      </a:r>
                      <a:r>
                        <a:rPr lang="en-US" dirty="0" err="1"/>
                        <a:t>db</a:t>
                      </a:r>
                      <a:r>
                        <a:rPr lang="en-US" dirty="0"/>
                        <a:t> [excel sheet]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 Entry for 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17445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467C66B-ED63-8243-A180-A5ED9927D960}"/>
              </a:ext>
            </a:extLst>
          </p:cNvPr>
          <p:cNvSpPr txBox="1"/>
          <p:nvPr/>
        </p:nvSpPr>
        <p:spPr>
          <a:xfrm>
            <a:off x="962526" y="5907505"/>
            <a:ext cx="100343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 nutshell: use well-formed feature labels that are linked to base compounds in your database. Tracers must be 13C and choose one feature (adduct, modification) to represent a base compound.</a:t>
            </a:r>
          </a:p>
        </p:txBody>
      </p:sp>
    </p:spTree>
    <p:extLst>
      <p:ext uri="{BB962C8B-B14F-4D97-AF65-F5344CB8AC3E}">
        <p14:creationId xmlns:p14="http://schemas.microsoft.com/office/powerpoint/2010/main" val="1027633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6F7D7-3DE9-8F4D-8816-0C46227EEDD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New *feature* (compound) labels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27C7ADB-F2EE-3D4F-89AA-4D1AD8766D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8625759"/>
              </p:ext>
            </p:extLst>
          </p:nvPr>
        </p:nvGraphicFramePr>
        <p:xfrm>
          <a:off x="838199" y="1597025"/>
          <a:ext cx="10515597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2084">
                  <a:extLst>
                    <a:ext uri="{9D8B030D-6E8A-4147-A177-3AD203B41FA5}">
                      <a16:colId xmlns:a16="http://schemas.microsoft.com/office/drawing/2014/main" val="639189155"/>
                    </a:ext>
                  </a:extLst>
                </a:gridCol>
                <a:gridCol w="2129590">
                  <a:extLst>
                    <a:ext uri="{9D8B030D-6E8A-4147-A177-3AD203B41FA5}">
                      <a16:colId xmlns:a16="http://schemas.microsoft.com/office/drawing/2014/main" val="3872021603"/>
                    </a:ext>
                  </a:extLst>
                </a:gridCol>
                <a:gridCol w="4543923">
                  <a:extLst>
                    <a:ext uri="{9D8B030D-6E8A-4147-A177-3AD203B41FA5}">
                      <a16:colId xmlns:a16="http://schemas.microsoft.com/office/drawing/2014/main" val="3493178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Tag / 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Example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221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^IS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Internal standard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IS_Alanine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493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^{</a:t>
                      </a:r>
                      <a:r>
                        <a:rPr lang="en-US" dirty="0" err="1"/>
                        <a:t>base_comp</a:t>
                      </a:r>
                      <a:r>
                        <a:rPr lang="en-US" dirty="0"/>
                        <a:t>} or ^IS_{</a:t>
                      </a:r>
                      <a:r>
                        <a:rPr lang="en-US" dirty="0" err="1"/>
                        <a:t>base_comp</a:t>
                      </a:r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Base compound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Alanine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139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_M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Alanine_M1Bz, Tyrosine_M2Bz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630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_A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Adduct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Alanine_AH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895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_C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Labelled carbons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Alanine_C2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579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_N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Labelled </a:t>
                      </a:r>
                      <a:r>
                        <a:rPr lang="en-US" dirty="0" err="1"/>
                        <a:t>nitrogens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Alanine_N1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43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_D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Labelled hydrogens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Alanine_D4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866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_F    [not in use]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Fragment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16563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1354169-22EC-0F48-8C43-6C133C1B8896}"/>
              </a:ext>
            </a:extLst>
          </p:cNvPr>
          <p:cNvSpPr txBox="1"/>
          <p:nvPr/>
        </p:nvSpPr>
        <p:spPr>
          <a:xfrm>
            <a:off x="838199" y="5260975"/>
            <a:ext cx="10387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^ means “beginning of name”.  Thus all names start with either “IS” or the base compound 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Feature labels must not contain underscore followed by M, A, C, N, D, F. For example “</a:t>
            </a:r>
            <a:r>
              <a:rPr lang="en-US" dirty="0" err="1"/>
              <a:t>Aspartic_Acid</a:t>
            </a:r>
            <a:r>
              <a:rPr lang="en-US" dirty="0"/>
              <a:t>” is not allowed, whereas “</a:t>
            </a:r>
            <a:r>
              <a:rPr lang="en-US" dirty="0" err="1"/>
              <a:t>Aspartic_acid</a:t>
            </a:r>
            <a:r>
              <a:rPr lang="en-US" dirty="0"/>
              <a:t>” (lower case “a”) is.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Best avoid underscore followed by capital letter altogether</a:t>
            </a:r>
          </a:p>
        </p:txBody>
      </p:sp>
    </p:spTree>
    <p:extLst>
      <p:ext uri="{BB962C8B-B14F-4D97-AF65-F5344CB8AC3E}">
        <p14:creationId xmlns:p14="http://schemas.microsoft.com/office/powerpoint/2010/main" val="513149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196FC-0D19-3643-9C0B-27E8AFC9BE3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Input 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F1144-EE5A-F644-BFA1-06DB8F8CF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Excel file with following sheets</a:t>
            </a:r>
          </a:p>
          <a:p>
            <a:endParaRPr lang="en-US" dirty="0"/>
          </a:p>
          <a:p>
            <a:r>
              <a:rPr lang="en-US" dirty="0"/>
              <a:t>SAMPLE</a:t>
            </a:r>
          </a:p>
          <a:p>
            <a:r>
              <a:rPr lang="en-US" dirty="0"/>
              <a:t>MEASUREMENT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Simpler format</a:t>
            </a:r>
          </a:p>
        </p:txBody>
      </p:sp>
    </p:spTree>
    <p:extLst>
      <p:ext uri="{BB962C8B-B14F-4D97-AF65-F5344CB8AC3E}">
        <p14:creationId xmlns:p14="http://schemas.microsoft.com/office/powerpoint/2010/main" val="4242587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7E19D-1664-314E-8F5E-2825DC58946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SAMPLE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76187-F5B8-E24F-8159-6E2E0DC1C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SAMPLE_ID (used to be BIO_SAMPLE_ID)</a:t>
            </a:r>
          </a:p>
          <a:p>
            <a:r>
              <a:rPr lang="en-US" dirty="0"/>
              <a:t>RUN_ORDER (optional)</a:t>
            </a:r>
          </a:p>
          <a:p>
            <a:r>
              <a:rPr lang="en-US" dirty="0"/>
              <a:t>SAMPLE_TYPE (optional)</a:t>
            </a:r>
          </a:p>
          <a:p>
            <a:pPr lvl="1"/>
            <a:r>
              <a:rPr lang="en-US" dirty="0"/>
              <a:t>Only SAMPLE_TYPE == “SAMPLE” are kept</a:t>
            </a:r>
          </a:p>
          <a:p>
            <a:r>
              <a:rPr lang="en-US" dirty="0"/>
              <a:t>Columns where only the first row is filled in are taken to be constants e.g. `EXPERIMENTER`</a:t>
            </a:r>
          </a:p>
          <a:p>
            <a:r>
              <a:rPr lang="en-US" dirty="0"/>
              <a:t>Columns that are constants or contain empty cells cannot be used as experimental design factors</a:t>
            </a:r>
          </a:p>
          <a:p>
            <a:r>
              <a:rPr lang="en-US" dirty="0"/>
              <a:t>Injection volume, which is not used for any calculation, is optional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161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A8E97-4091-614C-AE67-45F071E8E51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MEAS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14DFB-FD42-0F4E-A879-738160E55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SAMPLE_ID</a:t>
            </a:r>
          </a:p>
          <a:p>
            <a:r>
              <a:rPr lang="en-US" dirty="0"/>
              <a:t>FEATURE_ID</a:t>
            </a:r>
          </a:p>
          <a:p>
            <a:r>
              <a:rPr lang="en-US" dirty="0"/>
              <a:t>PEAK_AREA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23D42F-13BF-7A46-ACBE-ED2C20EF5B71}"/>
              </a:ext>
            </a:extLst>
          </p:cNvPr>
          <p:cNvSpPr txBox="1"/>
          <p:nvPr/>
        </p:nvSpPr>
        <p:spPr>
          <a:xfrm>
            <a:off x="1058779" y="4030579"/>
            <a:ext cx="50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other columns are ignored</a:t>
            </a:r>
          </a:p>
        </p:txBody>
      </p:sp>
    </p:spTree>
    <p:extLst>
      <p:ext uri="{BB962C8B-B14F-4D97-AF65-F5344CB8AC3E}">
        <p14:creationId xmlns:p14="http://schemas.microsoft.com/office/powerpoint/2010/main" val="3490910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A8E97-4091-614C-AE67-45F071E8E51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Databases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14DFB-FD42-0F4E-A879-738160E55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BASE_COMPOUND</a:t>
            </a:r>
          </a:p>
          <a:p>
            <a:r>
              <a:rPr lang="en-US" dirty="0"/>
              <a:t>MODIFICATION</a:t>
            </a:r>
          </a:p>
          <a:p>
            <a:r>
              <a:rPr lang="en-US" dirty="0"/>
              <a:t>ADDUCT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Each sheet needs to contain the following columns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NAME</a:t>
            </a:r>
          </a:p>
          <a:p>
            <a:r>
              <a:rPr lang="en-US" dirty="0"/>
              <a:t>FORMULA (chemical formula)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N.B. the only important information in a formula is the number of carbons. Other elements do no harm, but also have no effect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4DA5EE-EB5F-B547-83E7-1DFF89D69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1458" y="513241"/>
            <a:ext cx="4249153" cy="26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231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69CCB-60F4-F44F-9196-167E8021A8F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93295-382A-1F49-8E03-CBE0A49283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IsoCorrectoR</a:t>
            </a:r>
            <a:r>
              <a:rPr lang="en-US" dirty="0"/>
              <a:t> package</a:t>
            </a:r>
          </a:p>
          <a:p>
            <a:endParaRPr lang="en-US" dirty="0"/>
          </a:p>
          <a:p>
            <a:r>
              <a:rPr lang="en-US" dirty="0"/>
              <a:t>Corrected area {`area`}</a:t>
            </a:r>
          </a:p>
          <a:p>
            <a:r>
              <a:rPr lang="en-US" dirty="0"/>
              <a:t>Corrected fraction {`fraction`}</a:t>
            </a:r>
          </a:p>
          <a:p>
            <a:r>
              <a:rPr lang="en-US" dirty="0"/>
              <a:t>Enrichment per compound after correction {`enrichment`}</a:t>
            </a:r>
          </a:p>
          <a:p>
            <a:pPr marL="0" indent="0">
              <a:buNone/>
            </a:pPr>
            <a:r>
              <a:rPr lang="en-US" dirty="0"/>
              <a:t>		</a:t>
            </a:r>
          </a:p>
          <a:p>
            <a:pPr marL="0" indent="0">
              <a:buNone/>
            </a:pPr>
            <a:r>
              <a:rPr lang="en-US" dirty="0"/>
              <a:t>Takes into account number of carbons in modifications, e.g. </a:t>
            </a:r>
            <a:r>
              <a:rPr lang="en-US" dirty="0" err="1"/>
              <a:t>Bz</a:t>
            </a:r>
            <a:r>
              <a:rPr lang="en-US" dirty="0"/>
              <a:t>, and Adduct, e.g. CH3COO.</a:t>
            </a:r>
          </a:p>
        </p:txBody>
      </p:sp>
    </p:spTree>
    <p:extLst>
      <p:ext uri="{BB962C8B-B14F-4D97-AF65-F5344CB8AC3E}">
        <p14:creationId xmlns:p14="http://schemas.microsoft.com/office/powerpoint/2010/main" val="3426000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3321A-DDF8-B944-BD26-21B6C9CFBFE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Visuals and stats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2ADA1-E9B2-4443-9220-703372849C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PCA</a:t>
            </a:r>
          </a:p>
          <a:p>
            <a:r>
              <a:rPr lang="en-US" dirty="0"/>
              <a:t>Heatmap</a:t>
            </a:r>
          </a:p>
          <a:p>
            <a:r>
              <a:rPr lang="en-US" dirty="0"/>
              <a:t>Clustering</a:t>
            </a:r>
          </a:p>
          <a:p>
            <a:r>
              <a:rPr lang="en-US" dirty="0" err="1"/>
              <a:t>Fluxplots</a:t>
            </a:r>
            <a:endParaRPr lang="en-US" dirty="0"/>
          </a:p>
          <a:p>
            <a:r>
              <a:rPr lang="en-US" dirty="0"/>
              <a:t>T-test</a:t>
            </a:r>
          </a:p>
          <a:p>
            <a:r>
              <a:rPr lang="en-US" dirty="0" err="1"/>
              <a:t>Anova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037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3835</TotalTime>
  <Words>557</Words>
  <Application>Microsoft Macintosh PowerPoint</Application>
  <PresentationFormat>Widescreen</PresentationFormat>
  <Paragraphs>104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Shiny Fluxer</vt:lpstr>
      <vt:lpstr>What’s new</vt:lpstr>
      <vt:lpstr>New *feature* (compound) labels</vt:lpstr>
      <vt:lpstr>Input file</vt:lpstr>
      <vt:lpstr>SAMPLE</vt:lpstr>
      <vt:lpstr>MEAS</vt:lpstr>
      <vt:lpstr>Databases</vt:lpstr>
      <vt:lpstr>Processing</vt:lpstr>
      <vt:lpstr>Visuals and stats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Shiny Fluxer</dc:title>
  <dc:creator>Christian Edlich</dc:creator>
  <cp:lastModifiedBy>Christian Edlich</cp:lastModifiedBy>
  <cp:revision>4</cp:revision>
  <dcterms:created xsi:type="dcterms:W3CDTF">2021-09-27T15:06:04Z</dcterms:created>
  <dcterms:modified xsi:type="dcterms:W3CDTF">2021-09-30T07:01:27Z</dcterms:modified>
</cp:coreProperties>
</file>